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7"/>
  </p:notesMasterIdLst>
  <p:handoutMasterIdLst>
    <p:handoutMasterId r:id="rId48"/>
  </p:handoutMasterIdLst>
  <p:sldIdLst>
    <p:sldId id="278" r:id="rId5"/>
    <p:sldId id="282" r:id="rId6"/>
    <p:sldId id="279" r:id="rId7"/>
    <p:sldId id="280" r:id="rId8"/>
    <p:sldId id="283" r:id="rId9"/>
    <p:sldId id="318" r:id="rId10"/>
    <p:sldId id="319" r:id="rId11"/>
    <p:sldId id="320" r:id="rId12"/>
    <p:sldId id="321" r:id="rId13"/>
    <p:sldId id="285" r:id="rId14"/>
    <p:sldId id="286" r:id="rId15"/>
    <p:sldId id="289" r:id="rId16"/>
    <p:sldId id="290" r:id="rId17"/>
    <p:sldId id="291" r:id="rId18"/>
    <p:sldId id="324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5" r:id="rId41"/>
    <p:sldId id="313" r:id="rId42"/>
    <p:sldId id="317" r:id="rId43"/>
    <p:sldId id="314" r:id="rId44"/>
    <p:sldId id="325" r:id="rId45"/>
    <p:sldId id="32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fnan rahman" initials="ar" lastIdx="1" clrIdx="0">
    <p:extLst>
      <p:ext uri="{19B8F6BF-5375-455C-9EA6-DF929625EA0E}">
        <p15:presenceInfo xmlns:p15="http://schemas.microsoft.com/office/powerpoint/2012/main" userId="ad13d5816f1e32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4T22:58:54.858" idx="1">
    <p:pos x="10" y="10"/>
    <p:text/>
    <p:extLst>
      <p:ext uri="{C676402C-5697-4E1C-873F-D02D1690AC5C}">
        <p15:threadingInfo xmlns:p15="http://schemas.microsoft.com/office/powerpoint/2012/main" timeZoneBias="-3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A908D1-2927-4F53-9767-F0D8DBA98B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CABE7-ED48-487B-A413-0F8E3C659C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DDFF1-B374-4D46-AFC9-DFC994163568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733C6-1711-43ED-9C90-B4D12898C9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CEBDBA-8008-4E52-A835-F8A0742A9B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809862-03C2-44C2-B2EC-A1E312612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267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2538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975F-F72E-4268-944A-02F66E04CE23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7829-32A4-451F-9ECA-236B3DC4A6DD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5C776-D87D-41F4-AABC-D3488E277EED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3738-D512-41E0-AE95-2D49E1259C3D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D9F1-E58B-4E39-81C1-D94238800196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101D-1780-41EC-AF94-4C05C910DC8D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5645-9D6D-4E39-BD9A-110B15FC17E2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46E-A3D3-4594-ACFB-7F60424CFAE0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BC20-C8AE-4538-BC81-23040C9745CF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F6004-B6A6-4E47-98D6-0C7D4734B053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16D17-68AC-43DD-9867-F9CB43769874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44DC-B00C-4894-B0A6-6673B3FCDBDF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DD03-ACB6-4116-BE31-542C0EA1DD71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9688-0489-41C9-974C-62BB5C202CFD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C4C7-9E16-4091-B25C-D0B7033299F6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525A378-DB9C-4BFE-974A-B4D409C29F04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comments" Target="../comments/comment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Student Performance 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Group-2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EE5FD-97A6-4B9D-B68C-4FAFAA0E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07966-AD36-45F7-AA7F-BC88DB61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820" y="26633"/>
            <a:ext cx="9528357" cy="609600"/>
          </a:xfrm>
        </p:spPr>
        <p:txBody>
          <a:bodyPr>
            <a:noAutofit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PROCESS DIAGRAM (AS-IS)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270DA-7827-451F-91D3-D99C9D7F1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330" y="665171"/>
            <a:ext cx="7785338" cy="28082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38550B-EBF6-493E-8FFD-4655B92F6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330" y="3660810"/>
            <a:ext cx="7785339" cy="30103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0050C6-74A7-41EF-96B0-E4DFFA45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54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B351AC-29E7-43D5-A959-583D8C3A5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911" y="157029"/>
            <a:ext cx="9198176" cy="28757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A74876-3FD7-4D30-A176-2882EB4F0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911" y="3202781"/>
            <a:ext cx="9198177" cy="34981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F66F91-64F5-4CDA-A48B-3F7DE7E6C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78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4049D0-8366-4666-B60D-6AFA6A7C7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765" y="447261"/>
            <a:ext cx="8958469" cy="596347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580FBC-C4FB-4D44-B7A3-73789683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364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4BC6-1955-4609-BC07-3C015C0F7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626" y="-53268"/>
            <a:ext cx="9992745" cy="675861"/>
          </a:xfrm>
        </p:spPr>
        <p:txBody>
          <a:bodyPr>
            <a:norm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PROBLEM ANALYSIS AND THE EXISTING SYSTEM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39DE03-3517-447B-82EC-C753A25FF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347" y="554484"/>
            <a:ext cx="7951305" cy="625912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7BC8A3-61E4-4A85-835F-0F11DEA71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8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A4FF5-C3E4-41B5-AD94-29BA8C98C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6853" y="109985"/>
            <a:ext cx="7898294" cy="663803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F77089-E513-443C-AAE5-839662CAD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658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3462" y="2657753"/>
            <a:ext cx="3485073" cy="154249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highlight>
                  <a:srgbClr val="000000"/>
                </a:highlight>
                <a:latin typeface="Arial Black" panose="020B0A04020102020204" pitchFamily="34" charset="0"/>
                <a:cs typeface="Arial" panose="020B0604020202020204" pitchFamily="34" charset="0"/>
              </a:rPr>
              <a:t>PROPOSED</a:t>
            </a:r>
            <a:br>
              <a:rPr lang="en-US" sz="4000" dirty="0">
                <a:highlight>
                  <a:srgbClr val="000000"/>
                </a:highlight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4000" dirty="0">
                <a:highlight>
                  <a:srgbClr val="000000"/>
                </a:highlight>
                <a:latin typeface="Arial Black" panose="020B0A04020102020204" pitchFamily="34" charset="0"/>
                <a:cs typeface="Arial" panose="020B0604020202020204" pitchFamily="34" charset="0"/>
              </a:rPr>
              <a:t>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EE5FD-97A6-4B9D-B68C-4FAFAA0E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44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6949-35C5-4488-899C-D64FF065E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758" y="-35512"/>
            <a:ext cx="9926483" cy="742122"/>
          </a:xfrm>
        </p:spPr>
        <p:txBody>
          <a:bodyPr>
            <a:normAutofit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RICH PICTURE (PROPOSED)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ADAE3B-AFC3-4EB4-98B1-F70D1CE3B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348" y="643545"/>
            <a:ext cx="7951304" cy="610867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06FDF-5B40-4233-A67A-4FF695B4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03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001A3-D220-4918-892E-EC2F1559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645" y="211133"/>
            <a:ext cx="9780709" cy="596346"/>
          </a:xfrm>
        </p:spPr>
        <p:txBody>
          <a:bodyPr>
            <a:noAutofit/>
          </a:bodyPr>
          <a:lstStyle/>
          <a:p>
            <a:r>
              <a:rPr lang="en-US" sz="2800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SIX ELEMENT ANALYSIS (PROPOSED)</a:t>
            </a:r>
            <a:br>
              <a:rPr lang="en-US" sz="2800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11489A-B934-4B15-8233-CBB90349F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6451" y="689032"/>
            <a:ext cx="6679096" cy="598446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F30E0-174C-4C96-96CF-97C2EDE2B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815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7B0C22-D50B-403D-B477-2B3D6BCAB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060" y="327991"/>
            <a:ext cx="6877879" cy="6202017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7DF380-375F-4B26-9CF0-728C267A9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98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BB5406-B2D2-46EE-AF67-2BD1D43BC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295" y="262463"/>
            <a:ext cx="7063409" cy="6333074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492A19-D34A-4124-B4E4-556AA91E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526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675" y="1580050"/>
            <a:ext cx="4538123" cy="4261457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1600" b="1" dirty="0">
                <a:solidFill>
                  <a:srgbClr val="E4E6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ID: CSE 303</a:t>
            </a:r>
          </a:p>
          <a:p>
            <a:pPr marL="36900" indent="0">
              <a:buNone/>
            </a:pPr>
            <a:r>
              <a:rPr lang="en-US" sz="1600" b="1" dirty="0">
                <a:solidFill>
                  <a:srgbClr val="E4E6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 : 2</a:t>
            </a:r>
          </a:p>
          <a:p>
            <a:pPr marL="36900" indent="0">
              <a:buNone/>
            </a:pPr>
            <a:r>
              <a:rPr lang="en-US" sz="1600" b="1" dirty="0">
                <a:solidFill>
                  <a:srgbClr val="E4E6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Faculty: Sadita Ahmed</a:t>
            </a:r>
          </a:p>
          <a:p>
            <a:pPr marL="36900" indent="0">
              <a:buNone/>
            </a:pPr>
            <a:r>
              <a:rPr lang="en-US" sz="1600" dirty="0">
                <a:solidFill>
                  <a:srgbClr val="E4E6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member:</a:t>
            </a:r>
          </a:p>
          <a:p>
            <a:r>
              <a:rPr lang="en-US" sz="1600" dirty="0">
                <a:solidFill>
                  <a:srgbClr val="E4E6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Niaz Uddin 1720102</a:t>
            </a:r>
          </a:p>
          <a:p>
            <a:r>
              <a:rPr lang="en-US" sz="1600" dirty="0">
                <a:solidFill>
                  <a:srgbClr val="E4E6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Rashida </a:t>
            </a:r>
            <a:r>
              <a:rPr lang="en-US" sz="1600" dirty="0" err="1">
                <a:solidFill>
                  <a:srgbClr val="E4E6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Akter</a:t>
            </a:r>
            <a:r>
              <a:rPr lang="en-US" sz="1600" dirty="0">
                <a:solidFill>
                  <a:srgbClr val="E4E6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Afnan 1721897</a:t>
            </a:r>
          </a:p>
          <a:p>
            <a:r>
              <a:rPr lang="en-US" sz="1600" dirty="0" err="1">
                <a:solidFill>
                  <a:srgbClr val="E4E6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Tanjim</a:t>
            </a:r>
            <a:r>
              <a:rPr lang="en-US" sz="1600" dirty="0">
                <a:solidFill>
                  <a:srgbClr val="E4E6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Ahmed </a:t>
            </a:r>
            <a:r>
              <a:rPr lang="en-US" sz="1600" dirty="0" err="1">
                <a:solidFill>
                  <a:srgbClr val="E4E6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Pranto</a:t>
            </a:r>
            <a:r>
              <a:rPr lang="en-US" sz="1600" dirty="0">
                <a:solidFill>
                  <a:srgbClr val="E4E6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1721450</a:t>
            </a:r>
          </a:p>
          <a:p>
            <a:r>
              <a:rPr lang="en-US" sz="1600" dirty="0" err="1">
                <a:solidFill>
                  <a:srgbClr val="E4E6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Tasfiat</a:t>
            </a:r>
            <a:r>
              <a:rPr lang="en-US" sz="1600" dirty="0">
                <a:solidFill>
                  <a:srgbClr val="E4E6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E4E6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Zabir</a:t>
            </a:r>
            <a:r>
              <a:rPr lang="en-US" sz="1600" dirty="0">
                <a:solidFill>
                  <a:srgbClr val="E4E6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Khan 1630545</a:t>
            </a:r>
          </a:p>
          <a:p>
            <a:r>
              <a:rPr lang="en-US" sz="1600" dirty="0">
                <a:solidFill>
                  <a:srgbClr val="E4E6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Daniel Gomes 1822007</a:t>
            </a:r>
          </a:p>
          <a:p>
            <a:r>
              <a:rPr lang="en-US" sz="1600" dirty="0" err="1">
                <a:solidFill>
                  <a:srgbClr val="E4E6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Shahnewaz</a:t>
            </a:r>
            <a:r>
              <a:rPr lang="en-US" sz="1600" dirty="0">
                <a:solidFill>
                  <a:srgbClr val="E4E6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Muhammad </a:t>
            </a:r>
            <a:r>
              <a:rPr lang="en-US" sz="1600" dirty="0" err="1">
                <a:solidFill>
                  <a:srgbClr val="E4E6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Rajit</a:t>
            </a:r>
            <a:r>
              <a:rPr lang="en-US" sz="1600" dirty="0">
                <a:solidFill>
                  <a:srgbClr val="E4E6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1630736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539E5-8FFF-47F0-8CD4-E76CC9012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502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0628E6-7D12-40AA-8E8E-29420C95D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182" y="213697"/>
            <a:ext cx="6917635" cy="6430606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CBFEB0-998F-403D-8ABE-AB1086CFB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55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F5D922-C34C-4E46-95AA-80B4373E6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87" y="155713"/>
            <a:ext cx="7474226" cy="65465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5E8A5C-96F2-49CD-A9EB-CF2E3113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9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B1C54C-CF72-40BB-9D70-C2310A505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139" y="87985"/>
            <a:ext cx="7447722" cy="668203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F28384-DC87-49DA-A70E-85D3009A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62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0E9BF59-B02C-4985-9E23-D07C3CA56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269" y="180954"/>
            <a:ext cx="7381461" cy="64960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ED0FA0-DCCE-4E3A-B33C-3A38E04C4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502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2C28AF-0939-4BB5-96B9-7C5EAD450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644" y="262042"/>
            <a:ext cx="7394712" cy="6333916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18CED2-8AFB-4B3F-A036-119283DF7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515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21D76-B97E-47BF-B8F5-CF69AB40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306" y="106531"/>
            <a:ext cx="9343388" cy="516835"/>
          </a:xfrm>
        </p:spPr>
        <p:txBody>
          <a:bodyPr>
            <a:normAutofit fontScale="90000"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PROCESS DIAGRAM (PROPOSED)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4A5A0A-3FCA-4039-A693-D61E44784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618" y="676633"/>
            <a:ext cx="8024763" cy="30181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74E96-9D1E-4361-9772-ECC34439B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583" y="3755392"/>
            <a:ext cx="8030798" cy="30181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8F5EAA-8104-47ED-9F83-9BF4223F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62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2E11E0-2C99-4A47-BADA-79B04920D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652" y="76304"/>
            <a:ext cx="8286695" cy="285667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A8121-4E6D-46C7-BDFD-CB192CD23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51" y="3043366"/>
            <a:ext cx="8286695" cy="377024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C79E5-6B07-4EEF-BBC8-FF20AE1E7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6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D0CD4A-0AA3-4588-8278-546DB893D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26" y="61108"/>
            <a:ext cx="8650348" cy="27531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CE38F9-3484-43F6-9D30-6FBE65C9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826" y="2894120"/>
            <a:ext cx="8650348" cy="39732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9178D2-11A5-4721-B3F8-29F1E0CD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824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3204CB-EB2D-4A46-8E22-4B223188A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8650" y="-124291"/>
            <a:ext cx="8634698" cy="549590"/>
          </a:xfrm>
        </p:spPr>
        <p:txBody>
          <a:bodyPr>
            <a:norm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ENTITY RELATIONSHIP DIAGRAM (ERD)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456AE-AE4C-403C-8027-A9625BECC57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59306" y="416280"/>
            <a:ext cx="9273387" cy="6415087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1644F9-321F-40EA-A3C7-739C7C78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14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AA11-2A27-4B36-9FB1-70101E3F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97" y="-17756"/>
            <a:ext cx="9356640" cy="457201"/>
          </a:xfrm>
        </p:spPr>
        <p:txBody>
          <a:bodyPr>
            <a:no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RELATION SCHEMA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553F18-B79B-4DDA-89A4-038D1A147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730" y="435384"/>
            <a:ext cx="8984974" cy="63471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EE7F70-2FEC-41F5-A5E9-2C3E92D8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37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429086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u="sng" dirty="0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2" y="1732449"/>
            <a:ext cx="3956897" cy="4792638"/>
          </a:xfrm>
        </p:spPr>
        <p:txBody>
          <a:bodyPr anchor="t">
            <a:noAutofit/>
          </a:bodyPr>
          <a:lstStyle/>
          <a:p>
            <a:pPr marL="3690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1. Rich Picture (As-is)  </a:t>
            </a:r>
          </a:p>
          <a:p>
            <a:pPr marL="3690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2. Six Elements (As-is)</a:t>
            </a:r>
          </a:p>
          <a:p>
            <a:pPr marL="3690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3. BPMN (As-is)</a:t>
            </a:r>
          </a:p>
          <a:p>
            <a:pPr marL="3690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4. Problem Analysis </a:t>
            </a:r>
          </a:p>
          <a:p>
            <a:pPr marL="3690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5. Rich Picture (To-Be)</a:t>
            </a:r>
          </a:p>
          <a:p>
            <a:pPr marL="3690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6. Six Elements (To-Be)</a:t>
            </a:r>
          </a:p>
          <a:p>
            <a:pPr marL="3690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7. BPMN (To-Be)</a:t>
            </a:r>
          </a:p>
          <a:p>
            <a:pPr marL="3690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8. ERD </a:t>
            </a:r>
          </a:p>
          <a:p>
            <a:pPr marL="3690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9. Relationship Schema</a:t>
            </a:r>
          </a:p>
          <a:p>
            <a:pPr marL="3690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10. Normalization </a:t>
            </a:r>
          </a:p>
          <a:p>
            <a:pPr marL="3690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11. Data Dictionary </a:t>
            </a:r>
          </a:p>
          <a:p>
            <a:pPr marL="3690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12. Template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3F033-3E70-4326-9E80-E4367ABB1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7C4E6-A1A1-460E-B294-CCEE43BC1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689" y="531501"/>
            <a:ext cx="7726622" cy="457201"/>
          </a:xfrm>
        </p:spPr>
        <p:txBody>
          <a:bodyPr>
            <a:noAutofit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28851-0491-45DB-9092-90DA43966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508" y="988702"/>
            <a:ext cx="10816983" cy="5247861"/>
          </a:xfrm>
        </p:spPr>
        <p:txBody>
          <a:bodyPr>
            <a:normAutofit fontScale="77500" lnSpcReduction="20000"/>
          </a:bodyPr>
          <a:lstStyle/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1NF: It is arranged in a way where relation has a primary key and there are no repeating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groups, so far, so it is in 1NF.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2NF: Since non-key attributes are fully dependent on the composite primary key, so it is in 2NF.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3NF: Since there is no transitive dependency, so it is in 3NF.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BCNF: Since a non-key cannot identify a candidate key or part of it, so BCNF will not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 applied.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658A9-4D82-4819-ACF5-4F74022C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80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892EF-5292-4D2F-A0B2-529891F69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497" y="119269"/>
            <a:ext cx="8535005" cy="457201"/>
          </a:xfrm>
        </p:spPr>
        <p:txBody>
          <a:bodyPr>
            <a:no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DATA DICTIONARY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FC8B34-6F97-48D6-8A51-664FE91F0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288" y="646044"/>
            <a:ext cx="7393422" cy="23434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76381D-A97C-4015-8F73-43C5282D3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288" y="3059095"/>
            <a:ext cx="7393422" cy="36796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75AD6E-1E73-4E23-A228-387F24DD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77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F71599-86F3-490D-86A1-0B42AB5C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78" y="3504716"/>
            <a:ext cx="7262366" cy="3238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DCED3-56A0-4CA6-B0E1-B7F7009CA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256" y="114300"/>
            <a:ext cx="7253488" cy="33147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BFC973-81D6-4F93-B7A7-0036FAEC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14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B8A09A-646C-4EE7-B09D-CCD697D54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41" y="4340545"/>
            <a:ext cx="7945515" cy="2475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80F4D2-BDE3-4840-A7A4-118EAE229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242" y="42264"/>
            <a:ext cx="7945515" cy="41991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5173F5-BB8E-416F-93C0-5F28CCFE8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35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33EF01-DE8B-4317-8DB9-785EBE79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63" y="348373"/>
            <a:ext cx="7478474" cy="53866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8BE9F9-2979-4F25-9147-A53B4EC1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57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15910-2E75-40D4-AE8D-78EE30B74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9282" y="4159080"/>
            <a:ext cx="6713436" cy="266737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53C94-5649-490A-8A0F-8A748A14B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282" y="31548"/>
            <a:ext cx="6713436" cy="396340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0C42A9-EDCD-4A56-8AD3-833D4061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05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8EAF60-A12F-489A-AFA6-E1F2A4BDB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37" y="116150"/>
            <a:ext cx="6943725" cy="3701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165E3-F0B1-47B5-9725-1BDD67EC7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4122477"/>
            <a:ext cx="6943725" cy="25002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E49F03-8075-4590-8CA8-275B00B60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89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52649E-0FB7-4246-A54B-9C90F1DD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93" y="155359"/>
            <a:ext cx="6766614" cy="65472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6DDFCC-6507-4101-B6AC-FC786FEF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56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31B91-9B00-46CA-9E41-CDE9FD31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071" y="172278"/>
            <a:ext cx="9091596" cy="583096"/>
          </a:xfrm>
        </p:spPr>
        <p:txBody>
          <a:bodyPr>
            <a:normAutofit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TEMPLATES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0E51E71-1F78-41DA-9A89-360F83BA2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574" y="755374"/>
            <a:ext cx="11224591" cy="589721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369B4-47C6-4C5C-BFA8-955D81B0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058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FFBFBC-4AC1-44CD-B9AC-A2A18130C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051" y="202095"/>
            <a:ext cx="11198088" cy="6453809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1F6DAB-429E-472F-8FCB-31987698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987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9CB7-4561-4C7C-81DD-EBBFA7114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-265043"/>
            <a:ext cx="10353762" cy="1257300"/>
          </a:xfrm>
        </p:spPr>
        <p:txBody>
          <a:bodyPr>
            <a:normAutofit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RICH PICTURE (AS-IS)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4D2A0F7-E36E-475D-8B19-F0BB15C92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5026" y="698669"/>
            <a:ext cx="7301948" cy="601022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0D385E-FD3E-42B7-BF85-AC0E3DA6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61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5E7C-AFC2-4939-93D9-0CE583029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259" y="162338"/>
            <a:ext cx="11539481" cy="6533324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C6DA4-988A-451B-9BF6-A0862A8B2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326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D8671-9D9B-4E3A-941E-105F1104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B6258-1D13-488C-AE83-7719F8DB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4629978"/>
            <a:ext cx="10448925" cy="2095500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8BE4213-96AE-4A7F-9916-BC37BEECF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782" y="132522"/>
            <a:ext cx="8233391" cy="4280451"/>
          </a:xfrm>
        </p:spPr>
      </p:pic>
    </p:spTree>
    <p:extLst>
      <p:ext uri="{BB962C8B-B14F-4D97-AF65-F5344CB8AC3E}">
        <p14:creationId xmlns:p14="http://schemas.microsoft.com/office/powerpoint/2010/main" val="3766980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26D29-CD56-4DA1-911D-9F7540CE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800350"/>
            <a:ext cx="10353762" cy="12573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 Black" panose="020B0A040201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D1D76-3305-4BEC-BF1A-473A3D26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4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04A95-54B8-4541-9407-0BEFBBA3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193" y="-27020"/>
            <a:ext cx="9629611" cy="569843"/>
          </a:xfrm>
        </p:spPr>
        <p:txBody>
          <a:bodyPr>
            <a:noAutofit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SIX SYSTEM ANALYSIS (AS-IS)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CCFB90-F93D-4C7E-94A7-B883CE069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406" y="567192"/>
            <a:ext cx="8733183" cy="61576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DDF6DB-58BD-4557-9149-CB57B6C4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36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5F82C0-E38C-4E00-AB60-E5DC4DD35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608" y="553278"/>
            <a:ext cx="8380784" cy="5751444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E769B-21F7-40AF-BE39-2827F4975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80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5CF6A9-35A8-411B-A092-50DAC7C5A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555" y="99392"/>
            <a:ext cx="8542890" cy="4909931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6D92DA-55CB-452B-8827-A38FD6D6F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555" y="5009322"/>
            <a:ext cx="8542890" cy="17492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E01768-C0F4-4799-B14C-AF48A98D7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541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F9491C-F525-4B18-92D8-E478BD7DB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296" y="87402"/>
            <a:ext cx="7063408" cy="66831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C529B9-7034-4677-BFFB-F9553D177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79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5E9149-66EF-4AB1-B76F-6DB73F76C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017" y="152362"/>
            <a:ext cx="7407965" cy="655327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07B8F6-6F20-4CBE-AF27-132468F1B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2408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purl.org/dc/dcmitype/"/>
    <ds:schemaRef ds:uri="71af3243-3dd4-4a8d-8c0d-dd76da1f02a5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16c05727-aa75-4e4a-9b5f-8a80a1165891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{71031C8E-5CF7-471E-B20F-03DCCCAE2752}tf55705232_win32</Template>
  <TotalTime>251</TotalTime>
  <Words>297</Words>
  <Application>Microsoft Office PowerPoint</Application>
  <PresentationFormat>Widescreen</PresentationFormat>
  <Paragraphs>94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 Black</vt:lpstr>
      <vt:lpstr>Calibri</vt:lpstr>
      <vt:lpstr>Goudy Old Style</vt:lpstr>
      <vt:lpstr>Times New Roman</vt:lpstr>
      <vt:lpstr>Wingdings 2</vt:lpstr>
      <vt:lpstr>SlateVTI</vt:lpstr>
      <vt:lpstr>Student Performance Evaluation</vt:lpstr>
      <vt:lpstr> </vt:lpstr>
      <vt:lpstr>Table Of Contents </vt:lpstr>
      <vt:lpstr>RICH PICTURE (AS-IS)</vt:lpstr>
      <vt:lpstr>SIX SYSTEM ANALYSIS (AS-IS)</vt:lpstr>
      <vt:lpstr>PowerPoint Presentation</vt:lpstr>
      <vt:lpstr>PowerPoint Presentation</vt:lpstr>
      <vt:lpstr>PowerPoint Presentation</vt:lpstr>
      <vt:lpstr>PowerPoint Presentation</vt:lpstr>
      <vt:lpstr>PROCESS DIAGRAM (AS-IS)</vt:lpstr>
      <vt:lpstr>PowerPoint Presentation</vt:lpstr>
      <vt:lpstr>PowerPoint Presentation</vt:lpstr>
      <vt:lpstr>PROBLEM ANALYSIS AND THE EXISTING SYSTEM </vt:lpstr>
      <vt:lpstr>PowerPoint Presentation</vt:lpstr>
      <vt:lpstr>PROPOSED SYSTEM</vt:lpstr>
      <vt:lpstr>RICH PICTURE (PROPOSED)</vt:lpstr>
      <vt:lpstr>SIX ELEMENT ANALYSIS (PROPOSED)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DIAGRAM (PROPOSED)</vt:lpstr>
      <vt:lpstr>PowerPoint Presentation</vt:lpstr>
      <vt:lpstr>PowerPoint Presentation</vt:lpstr>
      <vt:lpstr>ENTITY RELATIONSHIP DIAGRAM (ERD)</vt:lpstr>
      <vt:lpstr>RELATION SCHEMA</vt:lpstr>
      <vt:lpstr>NORMALIZATION</vt:lpstr>
      <vt:lpstr>DATA DICTIONARY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TEMPLATES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Niaz Syed</dc:creator>
  <cp:lastModifiedBy>Niaz Syed</cp:lastModifiedBy>
  <cp:revision>30</cp:revision>
  <dcterms:created xsi:type="dcterms:W3CDTF">2021-01-24T12:35:43Z</dcterms:created>
  <dcterms:modified xsi:type="dcterms:W3CDTF">2021-01-24T18:26:07Z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